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62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>
      <p:cViewPr varScale="1">
        <p:scale>
          <a:sx n="104" d="100"/>
          <a:sy n="104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3FC07-3BDE-E941-8473-9069F61E48C5}" type="datetimeFigureOut">
              <a:rPr kumimoji="1" lang="zh-CN" altLang="en-US" smtClean="0"/>
              <a:pPr/>
              <a:t>2017-12-07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0416-50D7-0C46-8214-B38CCEC134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6420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3FC07-3BDE-E941-8473-9069F61E48C5}" type="datetimeFigureOut">
              <a:rPr kumimoji="1" lang="zh-CN" altLang="en-US" smtClean="0"/>
              <a:pPr/>
              <a:t>2017-12-07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0416-50D7-0C46-8214-B38CCEC134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839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3FC07-3BDE-E941-8473-9069F61E48C5}" type="datetimeFigureOut">
              <a:rPr kumimoji="1" lang="zh-CN" altLang="en-US" smtClean="0"/>
              <a:pPr/>
              <a:t>2017-12-07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0416-50D7-0C46-8214-B38CCEC134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4178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3FC07-3BDE-E941-8473-9069F61E48C5}" type="datetimeFigureOut">
              <a:rPr kumimoji="1" lang="zh-CN" altLang="en-US" smtClean="0"/>
              <a:pPr/>
              <a:t>2017-12-07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0416-50D7-0C46-8214-B38CCEC134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4919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3FC07-3BDE-E941-8473-9069F61E48C5}" type="datetimeFigureOut">
              <a:rPr kumimoji="1" lang="zh-CN" altLang="en-US" smtClean="0"/>
              <a:pPr/>
              <a:t>2017-12-07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0416-50D7-0C46-8214-B38CCEC134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21211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3FC07-3BDE-E941-8473-9069F61E48C5}" type="datetimeFigureOut">
              <a:rPr kumimoji="1" lang="zh-CN" altLang="en-US" smtClean="0"/>
              <a:pPr/>
              <a:t>2017-12-07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0416-50D7-0C46-8214-B38CCEC134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92550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3FC07-3BDE-E941-8473-9069F61E48C5}" type="datetimeFigureOut">
              <a:rPr kumimoji="1" lang="zh-CN" altLang="en-US" smtClean="0"/>
              <a:pPr/>
              <a:t>2017-12-07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0416-50D7-0C46-8214-B38CCEC134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1146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3FC07-3BDE-E941-8473-9069F61E48C5}" type="datetimeFigureOut">
              <a:rPr kumimoji="1" lang="zh-CN" altLang="en-US" smtClean="0"/>
              <a:pPr/>
              <a:t>2017-12-07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0416-50D7-0C46-8214-B38CCEC134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660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3FC07-3BDE-E941-8473-9069F61E48C5}" type="datetimeFigureOut">
              <a:rPr kumimoji="1" lang="zh-CN" altLang="en-US" smtClean="0"/>
              <a:pPr/>
              <a:t>2017-12-07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0416-50D7-0C46-8214-B38CCEC134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9662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3FC07-3BDE-E941-8473-9069F61E48C5}" type="datetimeFigureOut">
              <a:rPr kumimoji="1" lang="zh-CN" altLang="en-US" smtClean="0"/>
              <a:pPr/>
              <a:t>2017-12-07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0416-50D7-0C46-8214-B38CCEC134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6729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3FC07-3BDE-E941-8473-9069F61E48C5}" type="datetimeFigureOut">
              <a:rPr kumimoji="1" lang="zh-CN" altLang="en-US" smtClean="0"/>
              <a:pPr/>
              <a:t>2017-12-07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0416-50D7-0C46-8214-B38CCEC134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2555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3FC07-3BDE-E941-8473-9069F61E48C5}" type="datetimeFigureOut">
              <a:rPr kumimoji="1" lang="zh-CN" altLang="en-US" smtClean="0"/>
              <a:pPr/>
              <a:t>2017-12-07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C0416-50D7-0C46-8214-B38CCEC134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6968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3.jpeg"/><Relationship Id="rId7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3776353" y="219591"/>
            <a:ext cx="7280564" cy="514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000" b="1" dirty="0" smtClean="0">
                <a:latin typeface="+mn-lt"/>
              </a:rPr>
              <a:t>IP Network Call Station       IPM-20</a:t>
            </a:r>
            <a:endParaRPr kumimoji="1" lang="zh-CN" altLang="en-US" sz="2000" b="1" dirty="0">
              <a:latin typeface="+mn-lt"/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1" y="205227"/>
            <a:ext cx="2759502" cy="421677"/>
          </a:xfrm>
          <a:prstGeom prst="rect">
            <a:avLst/>
          </a:prstGeom>
        </p:spPr>
      </p:pic>
      <p:sp>
        <p:nvSpPr>
          <p:cNvPr id="15" name="文本框 6"/>
          <p:cNvSpPr txBox="1"/>
          <p:nvPr/>
        </p:nvSpPr>
        <p:spPr>
          <a:xfrm>
            <a:off x="798992" y="1261142"/>
            <a:ext cx="59547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Features:</a:t>
            </a:r>
          </a:p>
          <a:p>
            <a:endParaRPr lang="en-US" altLang="zh-CN" b="1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Professional IP Call Station to control and make announcement to all devices in the system.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Adopt high-speed industrial grade chip, startup in less than 1s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Support zone paging, and the red indicator will light up when talking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Built-in speaker for monitoring and intercom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With audio output for external active speaker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With audio input for external audio source to target terminals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Support offline talkback (without server)</a:t>
            </a:r>
          </a:p>
          <a:p>
            <a:endParaRPr kumimoji="1" lang="en-US" altLang="zh-CN" dirty="0"/>
          </a:p>
        </p:txBody>
      </p:sp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788416" y="3630168"/>
          <a:ext cx="9919208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784"/>
                <a:gridCol w="3004820"/>
                <a:gridCol w="1594612"/>
                <a:gridCol w="3364992"/>
              </a:tblGrid>
              <a:tr h="370840">
                <a:tc gridSpan="4"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/>
                        <a:t>Specification: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/>
                        <a:t>Network Protocol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IP, ARP, ICMP, DHCP, UDP, DNS, IGMP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Operating Temp.</a:t>
                      </a:r>
                      <a:endParaRPr lang="zh-CN" altLang="en-US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0~65°C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692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/>
                        <a:t>Interface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10/100Base-TX</a:t>
                      </a:r>
                      <a:r>
                        <a:rPr lang="zh-CN" alt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Screen</a:t>
                      </a:r>
                    </a:p>
                    <a:p>
                      <a:pPr algn="l"/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TFT 2.8” LCD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/>
                        <a:t>Frequency</a:t>
                      </a:r>
                      <a:r>
                        <a:rPr lang="en-US" altLang="zh-CN" sz="1200" baseline="0" dirty="0" smtClean="0"/>
                        <a:t> &amp; Sampling Rate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8kHz-32 kHz, 16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Power Supply</a:t>
                      </a:r>
                      <a:endParaRPr lang="zh-CN" altLang="en-US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DC 12V</a:t>
                      </a:r>
                      <a:endParaRPr lang="zh-CN" altLang="en-US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/>
                        <a:t>Decoding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MPEG,ADPC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210 x 145 x 55 mm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Frequency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70Hz</a:t>
                      </a:r>
                      <a:r>
                        <a:rPr lang="zh-CN" alt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～</a:t>
                      </a: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12.5KHz</a:t>
                      </a:r>
                    </a:p>
                    <a:p>
                      <a:pPr algn="l"/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图片 18" descr="C:\Users\Administrator\Desktop\产品外观\产品外观\产品外观图片\主机及话筒处理\NM803\NM803-说明书.pn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387828" y="921913"/>
            <a:ext cx="3319796" cy="2708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20587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39" y="53954"/>
            <a:ext cx="2759502" cy="4216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07074" y="3204042"/>
            <a:ext cx="2540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/>
              <a:t>Connect to switch hub</a:t>
            </a:r>
            <a:r>
              <a:rPr lang="zh-CN" altLang="en-US" sz="1200" b="1" dirty="0" smtClean="0"/>
              <a:t> </a:t>
            </a:r>
            <a:r>
              <a:rPr lang="en-US" altLang="zh-CN" sz="1200" b="1" dirty="0" smtClean="0"/>
              <a:t>by Cat.5 cable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1888" y="3497250"/>
            <a:ext cx="1878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/>
              <a:t>For DC 24V power adaptor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13162" y="337131"/>
            <a:ext cx="1696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0000FF"/>
                </a:solidFill>
              </a:rPr>
              <a:t>IPW-415POE SIDE VIEW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66714" y="4398264"/>
            <a:ext cx="1418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Product Size:</a:t>
            </a:r>
            <a:endParaRPr lang="zh-CN" altLang="en-US" b="1" dirty="0"/>
          </a:p>
        </p:txBody>
      </p:sp>
      <p:pic>
        <p:nvPicPr>
          <p:cNvPr id="21" name="图片 20" descr="IPW-415POE侧面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919" y="418200"/>
            <a:ext cx="2022970" cy="2408511"/>
          </a:xfrm>
          <a:prstGeom prst="rect">
            <a:avLst/>
          </a:prstGeom>
        </p:spPr>
      </p:pic>
      <p:pic>
        <p:nvPicPr>
          <p:cNvPr id="27" name="图片 26" descr="IMG_17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605" y="614130"/>
            <a:ext cx="1938854" cy="2418408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 flipH="1" flipV="1">
            <a:off x="3110287" y="2858049"/>
            <a:ext cx="483159" cy="3825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2590970" y="2983986"/>
            <a:ext cx="334731" cy="513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03319" y="337131"/>
            <a:ext cx="1487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0000FF"/>
                </a:solidFill>
              </a:rPr>
              <a:t>IPW-430 REAR VIEW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987" y="4342845"/>
            <a:ext cx="7800962" cy="229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V="1">
            <a:off x="7009460" y="3068041"/>
            <a:ext cx="2620390" cy="43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直接箭头连接符 17"/>
          <p:cNvCxnSpPr/>
          <p:nvPr/>
        </p:nvCxnSpPr>
        <p:spPr>
          <a:xfrm>
            <a:off x="7264679" y="2741764"/>
            <a:ext cx="1054976" cy="32627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09623" y="3590917"/>
            <a:ext cx="4634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</a:rPr>
              <a:t>* OUTPUT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POWER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OF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EACH PORT IS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REQUIRED TO BE 30W OR ABOVE</a:t>
            </a:r>
            <a:endParaRPr lang="zh-CN" alt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32172" y="2510931"/>
            <a:ext cx="1853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/>
              <a:t>Connect to </a:t>
            </a:r>
            <a:r>
              <a:rPr lang="en-US" altLang="zh-CN" sz="1200" b="1" dirty="0" smtClean="0"/>
              <a:t>*SWITCH HUB </a:t>
            </a:r>
            <a:endParaRPr lang="en-US" altLang="zh-CN" sz="1200" b="1" dirty="0" smtClean="0"/>
          </a:p>
          <a:p>
            <a:r>
              <a:rPr lang="en-US" altLang="zh-CN" sz="1200" b="1" dirty="0" smtClean="0"/>
              <a:t>with </a:t>
            </a:r>
            <a:r>
              <a:rPr lang="en-US" altLang="zh-CN" sz="1200" b="1" dirty="0" err="1" smtClean="0"/>
              <a:t>PoE</a:t>
            </a:r>
            <a:r>
              <a:rPr lang="en-US" altLang="zh-CN" sz="1200" b="1" dirty="0" smtClean="0"/>
              <a:t> power supply</a:t>
            </a:r>
            <a:endParaRPr lang="zh-CN" altLang="en-US" sz="1200" b="1" dirty="0"/>
          </a:p>
        </p:txBody>
      </p:sp>
    </p:spTree>
    <p:extLst>
      <p:ext uri="{BB962C8B-B14F-4D97-AF65-F5344CB8AC3E}">
        <p14:creationId xmlns="" xmlns:p14="http://schemas.microsoft.com/office/powerpoint/2010/main" val="417408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1" y="219591"/>
            <a:ext cx="2759502" cy="421677"/>
          </a:xfrm>
          <a:prstGeom prst="rect">
            <a:avLst/>
          </a:prstGeom>
        </p:spPr>
      </p:pic>
      <p:sp>
        <p:nvSpPr>
          <p:cNvPr id="4" name="文本框 6"/>
          <p:cNvSpPr txBox="1"/>
          <p:nvPr/>
        </p:nvSpPr>
        <p:spPr>
          <a:xfrm>
            <a:off x="787453" y="1085330"/>
            <a:ext cx="6613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Features:</a:t>
            </a:r>
          </a:p>
          <a:p>
            <a:endParaRPr lang="en-US" altLang="zh-CN" b="1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The network horn loudspeaker integrated with network audio decoding, digital amplifier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Empowered by high-speed dual-core (ARM + DSP) chip of industrial grade, startup in less than 1s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IP67 water-proof horn speaker available at 15W and 30W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Support MP3, WMA, WAV and more decoding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With a standard RJ45 network interface and supports online firmware upgrade from long distance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5432" y="260061"/>
            <a:ext cx="461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                        IP Horn Speaker   IPH-15 / IPH-30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75121" y="597127"/>
            <a:ext cx="378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 IP Horn Speaker with </a:t>
            </a:r>
            <a:r>
              <a:rPr kumimoji="1" lang="en-US" altLang="zh-CN" b="1" dirty="0" err="1" smtClean="0"/>
              <a:t>PoE</a:t>
            </a:r>
            <a:r>
              <a:rPr kumimoji="1" lang="en-US" altLang="zh-CN" b="1" dirty="0" smtClean="0"/>
              <a:t>  IPH-15POE</a:t>
            </a:r>
            <a:endParaRPr lang="zh-CN" altLang="en-US" dirty="0"/>
          </a:p>
        </p:txBody>
      </p:sp>
      <p:pic>
        <p:nvPicPr>
          <p:cNvPr id="10" name="图片 9" descr="IMG_10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4372">
            <a:off x="8481192" y="1173467"/>
            <a:ext cx="2297586" cy="2410516"/>
          </a:xfrm>
          <a:prstGeom prst="rect">
            <a:avLst/>
          </a:prstGeom>
        </p:spPr>
      </p:pic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903020" y="3672120"/>
          <a:ext cx="9832489" cy="2556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401"/>
                <a:gridCol w="3515414"/>
                <a:gridCol w="4046674"/>
              </a:tblGrid>
              <a:tr h="274320"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Specification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IPH-15 &amp; IPH-15POE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IPH-30</a:t>
                      </a:r>
                      <a:endParaRPr lang="zh-CN" altLang="en-US" sz="1400" dirty="0"/>
                    </a:p>
                  </a:txBody>
                  <a:tcPr/>
                </a:tc>
              </a:tr>
              <a:tr h="260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Network Protocol</a:t>
                      </a:r>
                      <a:endParaRPr lang="zh-CN" altLang="en-US" sz="12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TCP/UDP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91592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Interface</a:t>
                      </a:r>
                      <a:endParaRPr lang="zh-CN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10/100Base-TX, RJ45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865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Decoding</a:t>
                      </a:r>
                      <a:endParaRPr lang="zh-CN" altLang="en-US" sz="12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MP3/WMA/WAV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81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Rated</a:t>
                      </a:r>
                      <a:r>
                        <a:rPr lang="en-US" altLang="zh-CN" sz="1200" baseline="0" dirty="0" smtClean="0"/>
                        <a:t> Power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30W</a:t>
                      </a:r>
                      <a:endParaRPr lang="zh-CN" altLang="en-US" sz="1200" dirty="0"/>
                    </a:p>
                  </a:txBody>
                  <a:tcPr/>
                </a:tc>
              </a:tr>
              <a:tr h="2783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Max.</a:t>
                      </a:r>
                      <a:r>
                        <a:rPr lang="en-US" altLang="zh-CN" sz="1200" baseline="0" dirty="0" smtClean="0"/>
                        <a:t> SPL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113dB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120dB</a:t>
                      </a:r>
                      <a:endParaRPr lang="zh-CN" altLang="en-US" sz="1200" dirty="0" smtClean="0"/>
                    </a:p>
                  </a:txBody>
                  <a:tcPr/>
                </a:tc>
              </a:tr>
              <a:tr h="264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Frequency Response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300Hz~8KHz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350Hz~8KHz</a:t>
                      </a:r>
                      <a:endParaRPr lang="zh-CN" altLang="en-US" sz="1200" dirty="0" smtClean="0"/>
                    </a:p>
                  </a:txBody>
                  <a:tcPr/>
                </a:tc>
              </a:tr>
              <a:tr h="2682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Enclosure</a:t>
                      </a:r>
                      <a:r>
                        <a:rPr lang="en-US" altLang="zh-CN" sz="1200" baseline="0" dirty="0" smtClean="0"/>
                        <a:t> Material</a:t>
                      </a:r>
                      <a:endParaRPr lang="zh-CN" altLang="en-US" sz="12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905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Product</a:t>
                      </a:r>
                      <a:r>
                        <a:rPr lang="en-US" altLang="zh-CN" sz="1200" baseline="0" dirty="0" smtClean="0"/>
                        <a:t> Size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Dia. 200 x 230mm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Dia. 246 x 292mm</a:t>
                      </a:r>
                      <a:endParaRPr lang="zh-CN" altLang="en-US" sz="12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89193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43702" y="2973069"/>
            <a:ext cx="2571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/>
              <a:t>Connect to switch hub</a:t>
            </a:r>
            <a:r>
              <a:rPr lang="zh-CN" altLang="en-US" sz="1200" b="1" dirty="0" smtClean="0"/>
              <a:t> </a:t>
            </a:r>
            <a:r>
              <a:rPr lang="en-US" altLang="zh-CN" sz="1200" b="1" dirty="0" smtClean="0"/>
              <a:t>via Cat.5 cable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12268" y="1674299"/>
            <a:ext cx="1878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/>
              <a:t>For DC 24V power adaptor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5701" y="4066499"/>
            <a:ext cx="1147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Product Size:</a:t>
            </a:r>
            <a:endParaRPr lang="zh-CN" altLang="en-US" sz="1400" b="1" dirty="0"/>
          </a:p>
        </p:txBody>
      </p:sp>
      <p:pic>
        <p:nvPicPr>
          <p:cNvPr id="16" name="图片 15" descr="IMG_17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96" y="493261"/>
            <a:ext cx="2038146" cy="2186600"/>
          </a:xfrm>
          <a:prstGeom prst="rect">
            <a:avLst/>
          </a:prstGeom>
        </p:spPr>
      </p:pic>
      <p:pic>
        <p:nvPicPr>
          <p:cNvPr id="18" name="图片 17" descr="IMG_17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582" y="449244"/>
            <a:ext cx="2905202" cy="27340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417446" y="493261"/>
            <a:ext cx="1232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0000FF"/>
                </a:solidFill>
              </a:rPr>
              <a:t>IPH-15POE Rear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7446" y="2487837"/>
            <a:ext cx="1818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/>
              <a:t>Connect to </a:t>
            </a:r>
            <a:r>
              <a:rPr lang="en-US" altLang="zh-CN" sz="1200" b="1" dirty="0" smtClean="0"/>
              <a:t>*SWITCH HUB</a:t>
            </a:r>
            <a:endParaRPr lang="en-US" altLang="zh-CN" sz="1200" b="1" dirty="0" smtClean="0"/>
          </a:p>
          <a:p>
            <a:r>
              <a:rPr lang="en-US" altLang="zh-CN" sz="1200" b="1" dirty="0" smtClean="0"/>
              <a:t>with </a:t>
            </a:r>
            <a:r>
              <a:rPr lang="en-US" altLang="zh-CN" sz="1200" b="1" dirty="0" err="1" smtClean="0"/>
              <a:t>PoE</a:t>
            </a:r>
            <a:r>
              <a:rPr lang="en-US" altLang="zh-CN" sz="1200" b="1" dirty="0" smtClean="0"/>
              <a:t> power supply</a:t>
            </a:r>
            <a:endParaRPr lang="zh-CN" altLang="en-US" sz="1200" b="1" dirty="0"/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2849025" y="2459805"/>
            <a:ext cx="334731" cy="513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68607" y="383532"/>
            <a:ext cx="1064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0000FF"/>
                </a:solidFill>
              </a:rPr>
              <a:t>IPH-15 Profile</a:t>
            </a: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3215047" y="1951298"/>
            <a:ext cx="792566" cy="4452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dministrator\Desktop\mounti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7598" y="4442842"/>
            <a:ext cx="1653791" cy="2150221"/>
          </a:xfrm>
          <a:prstGeom prst="rect">
            <a:avLst/>
          </a:prstGeom>
          <a:noFill/>
        </p:spPr>
      </p:pic>
      <p:pic>
        <p:nvPicPr>
          <p:cNvPr id="2051" name="Picture 3" descr="C:\Users\Administrator\Desktop\30 siz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01" y="4558147"/>
            <a:ext cx="1913679" cy="1541892"/>
          </a:xfrm>
          <a:prstGeom prst="rect">
            <a:avLst/>
          </a:prstGeom>
          <a:noFill/>
        </p:spPr>
      </p:pic>
      <p:pic>
        <p:nvPicPr>
          <p:cNvPr id="2052" name="Picture 4" descr="C:\Users\Administrator\Desktop\15 siz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3305" y="4561714"/>
            <a:ext cx="1741766" cy="1394597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5216278" y="4374276"/>
            <a:ext cx="318390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Mounting: </a:t>
            </a:r>
          </a:p>
          <a:p>
            <a:pPr marL="342900" indent="-342900">
              <a:buAutoNum type="arabicPeriod"/>
            </a:pPr>
            <a:r>
              <a:rPr lang="en-US" altLang="zh-CN" sz="1200" dirty="0" smtClean="0"/>
              <a:t>Wiring as mentioned above</a:t>
            </a:r>
          </a:p>
          <a:p>
            <a:pPr marL="342900" indent="-342900">
              <a:buAutoNum type="arabicPeriod"/>
            </a:pPr>
            <a:r>
              <a:rPr lang="en-US" altLang="zh-CN" sz="1200" dirty="0" smtClean="0"/>
              <a:t>Screw up through the holes on bracket</a:t>
            </a:r>
          </a:p>
          <a:p>
            <a:pPr marL="342900" indent="-342900">
              <a:buAutoNum type="arabicPeriod"/>
            </a:pPr>
            <a:r>
              <a:rPr lang="en-US" altLang="zh-CN" sz="1200" dirty="0" smtClean="0"/>
              <a:t>Adjust the speaker to desired direction then tight up.</a:t>
            </a:r>
            <a:endParaRPr lang="zh-CN" alt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1023604" y="6145447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0000FF"/>
                </a:solidFill>
              </a:rPr>
              <a:t>IPH-30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41133" y="6145447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0000FF"/>
                </a:solidFill>
              </a:rPr>
              <a:t>IPH-15 or IPH-15POE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V="1">
            <a:off x="5535420" y="3201588"/>
            <a:ext cx="2620390" cy="43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直接箭头连接符 26"/>
          <p:cNvCxnSpPr/>
          <p:nvPr/>
        </p:nvCxnSpPr>
        <p:spPr>
          <a:xfrm flipH="1">
            <a:off x="6909623" y="3058044"/>
            <a:ext cx="1841185" cy="19495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53124" y="3690255"/>
            <a:ext cx="4634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</a:rPr>
              <a:t>* OUTPUT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POWER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OF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EACH PORT IS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REQUIRED TO BE 30W OR ABOVE</a:t>
            </a:r>
            <a:endParaRPr lang="zh-CN" altLang="en-US" sz="1200" b="1" dirty="0" smtClean="0">
              <a:solidFill>
                <a:srgbClr val="FF0000"/>
              </a:solidFill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206" y="219591"/>
            <a:ext cx="2759502" cy="4216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408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IMG_10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390" y="950650"/>
            <a:ext cx="3360898" cy="4671675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22" y="205227"/>
            <a:ext cx="2759502" cy="421677"/>
          </a:xfrm>
        </p:spPr>
      </p:pic>
      <p:sp>
        <p:nvSpPr>
          <p:cNvPr id="6" name="文本框 5"/>
          <p:cNvSpPr txBox="1"/>
          <p:nvPr/>
        </p:nvSpPr>
        <p:spPr>
          <a:xfrm>
            <a:off x="1797190" y="2208354"/>
            <a:ext cx="1420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kumimoji="1" lang="en-US" altLang="zh-CN" sz="1400" b="1" dirty="0" smtClean="0"/>
              <a:t>Indication Area</a:t>
            </a:r>
          </a:p>
        </p:txBody>
      </p:sp>
      <p:pic>
        <p:nvPicPr>
          <p:cNvPr id="7" name="图片 6" descr="IMG_109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674" y="4468636"/>
            <a:ext cx="4545950" cy="1024128"/>
          </a:xfrm>
          <a:prstGeom prst="rect">
            <a:avLst/>
          </a:prstGeom>
        </p:spPr>
      </p:pic>
      <p:cxnSp>
        <p:nvCxnSpPr>
          <p:cNvPr id="27" name="直接箭头连接符 26"/>
          <p:cNvCxnSpPr/>
          <p:nvPr/>
        </p:nvCxnSpPr>
        <p:spPr>
          <a:xfrm flipH="1">
            <a:off x="4104426" y="1716910"/>
            <a:ext cx="119961" cy="16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5"/>
          <p:cNvSpPr txBox="1"/>
          <p:nvPr/>
        </p:nvSpPr>
        <p:spPr>
          <a:xfrm>
            <a:off x="1652049" y="6023262"/>
            <a:ext cx="171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kumimoji="1" lang="en-US" altLang="zh-CN" sz="1400" b="1" dirty="0" smtClean="0"/>
              <a:t>Button Control Area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97390" y="1685134"/>
            <a:ext cx="114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Gooseneck </a:t>
            </a:r>
          </a:p>
          <a:p>
            <a:r>
              <a:rPr lang="en-US" altLang="zh-CN" sz="1400" b="1" dirty="0" smtClean="0"/>
              <a:t>Microphone</a:t>
            </a:r>
            <a:endParaRPr lang="zh-CN" alt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165742" y="3743912"/>
            <a:ext cx="1463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Power Indicator</a:t>
            </a:r>
            <a:endParaRPr lang="zh-CN" altLang="en-US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805026" y="2213302"/>
            <a:ext cx="1456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Built-in Speaker</a:t>
            </a:r>
            <a:endParaRPr lang="zh-CN" altLang="en-US" sz="1400" b="1" dirty="0"/>
          </a:p>
        </p:txBody>
      </p:sp>
      <p:cxnSp>
        <p:nvCxnSpPr>
          <p:cNvPr id="45" name="直接箭头连接符 44"/>
          <p:cNvCxnSpPr/>
          <p:nvPr/>
        </p:nvCxnSpPr>
        <p:spPr>
          <a:xfrm flipH="1">
            <a:off x="6258415" y="5176436"/>
            <a:ext cx="1138335" cy="93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709092" y="3631727"/>
            <a:ext cx="1107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Line In/Out</a:t>
            </a:r>
            <a:endParaRPr lang="zh-CN" altLang="en-US" sz="14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5652373" y="4914826"/>
            <a:ext cx="72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Power Switch</a:t>
            </a:r>
            <a:endParaRPr lang="zh-CN" altLang="en-US" sz="14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7241403" y="3631727"/>
            <a:ext cx="1098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Power Input</a:t>
            </a:r>
            <a:endParaRPr lang="zh-CN" altLang="en-US" sz="1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10112485" y="3664105"/>
            <a:ext cx="88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RJ45 Port</a:t>
            </a:r>
            <a:endParaRPr lang="zh-CN" altLang="en-US" sz="1400" b="1" dirty="0"/>
          </a:p>
        </p:txBody>
      </p:sp>
      <p:cxnSp>
        <p:nvCxnSpPr>
          <p:cNvPr id="63" name="直接箭头连接符 62"/>
          <p:cNvCxnSpPr/>
          <p:nvPr/>
        </p:nvCxnSpPr>
        <p:spPr>
          <a:xfrm flipV="1">
            <a:off x="2191060" y="1919312"/>
            <a:ext cx="1760714" cy="9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>
            <a:stCxn id="6" idx="2"/>
          </p:cNvCxnSpPr>
          <p:nvPr/>
        </p:nvCxnSpPr>
        <p:spPr>
          <a:xfrm flipH="1">
            <a:off x="2507023" y="2516131"/>
            <a:ext cx="640" cy="17248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 flipV="1">
            <a:off x="2507663" y="4964264"/>
            <a:ext cx="0" cy="10058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肘形连接符 72"/>
          <p:cNvCxnSpPr/>
          <p:nvPr/>
        </p:nvCxnSpPr>
        <p:spPr>
          <a:xfrm rot="10800000" flipV="1">
            <a:off x="3951776" y="3897801"/>
            <a:ext cx="1278592" cy="911679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肘形连接符 74"/>
          <p:cNvCxnSpPr/>
          <p:nvPr/>
        </p:nvCxnSpPr>
        <p:spPr>
          <a:xfrm rot="5400000">
            <a:off x="3891614" y="2728944"/>
            <a:ext cx="1854701" cy="142907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>
          <a:xfrm>
            <a:off x="7790688" y="3939504"/>
            <a:ext cx="0" cy="10976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>
          <a:xfrm flipH="1">
            <a:off x="9253728" y="3971882"/>
            <a:ext cx="9144" cy="9429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/>
          <p:cNvCxnSpPr>
            <a:stCxn id="59" idx="2"/>
          </p:cNvCxnSpPr>
          <p:nvPr/>
        </p:nvCxnSpPr>
        <p:spPr>
          <a:xfrm flipH="1">
            <a:off x="10552176" y="3971882"/>
            <a:ext cx="2257" cy="10652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箭头连接符 89"/>
          <p:cNvCxnSpPr/>
          <p:nvPr/>
        </p:nvCxnSpPr>
        <p:spPr>
          <a:xfrm flipV="1">
            <a:off x="8567928" y="5384888"/>
            <a:ext cx="9144" cy="3609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8010631" y="5745823"/>
            <a:ext cx="1396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Relay Connector</a:t>
            </a:r>
            <a:endParaRPr lang="zh-CN" altLang="en-US" sz="1400" b="1" dirty="0"/>
          </a:p>
        </p:txBody>
      </p:sp>
      <p:sp>
        <p:nvSpPr>
          <p:cNvPr id="93" name="椭圆 92"/>
          <p:cNvSpPr/>
          <p:nvPr/>
        </p:nvSpPr>
        <p:spPr>
          <a:xfrm>
            <a:off x="1685502" y="4511071"/>
            <a:ext cx="1532634" cy="5968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35850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6537959" y="219591"/>
            <a:ext cx="4518957" cy="514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zh-CN" altLang="en-US" sz="2000" dirty="0">
              <a:latin typeface="+mn-lt"/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1" y="207716"/>
            <a:ext cx="2759502" cy="4216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55280" y="260061"/>
            <a:ext cx="350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 IP Network Call Station       IPM-30</a:t>
            </a:r>
            <a:endParaRPr lang="zh-CN" altLang="en-US" dirty="0"/>
          </a:p>
        </p:txBody>
      </p:sp>
      <p:sp>
        <p:nvSpPr>
          <p:cNvPr id="14" name="文本框 6"/>
          <p:cNvSpPr txBox="1"/>
          <p:nvPr/>
        </p:nvSpPr>
        <p:spPr>
          <a:xfrm>
            <a:off x="798992" y="1044845"/>
            <a:ext cx="59547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Features:</a:t>
            </a:r>
          </a:p>
          <a:p>
            <a:endParaRPr lang="en-US" altLang="zh-CN" b="1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Professional IP Call Station to control and make announcement to all devices in the system.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Adopt high-speed industrial grade chip, startup in less than 1s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Support zone paging, and the red indicator will light up when talking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Built-in speaker for monitoring and intercom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With audio output for external active speaker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With audio input for external audio source to target terminals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Support offline talkback (without server)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Touch screen design and more  interface for better user experience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endParaRPr kumimoji="1" lang="en-US" altLang="zh-CN" dirty="0"/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788416" y="3630168"/>
          <a:ext cx="9919208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784"/>
                <a:gridCol w="3004820"/>
                <a:gridCol w="1594612"/>
                <a:gridCol w="3364992"/>
              </a:tblGrid>
              <a:tr h="370840">
                <a:tc gridSpan="4"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/>
                        <a:t>Specification: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/>
                        <a:t>Network Protocol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IP, ARP, ICMP, DHCP, UDP, DNS, IGMP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Operating Temp.</a:t>
                      </a:r>
                      <a:endParaRPr lang="zh-CN" altLang="en-US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0~65°C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692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/>
                        <a:t>Interface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10/100Base-TX</a:t>
                      </a:r>
                      <a:r>
                        <a:rPr lang="zh-CN" alt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Screen</a:t>
                      </a:r>
                    </a:p>
                    <a:p>
                      <a:pPr algn="l"/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TFT 2.8” LCD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/>
                        <a:t>Frequency</a:t>
                      </a:r>
                      <a:r>
                        <a:rPr lang="en-US" altLang="zh-CN" sz="1200" baseline="0" dirty="0" smtClean="0"/>
                        <a:t> &amp; Sampling Rate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8kHz-32 kHz, 16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Power Supply</a:t>
                      </a:r>
                      <a:endParaRPr lang="zh-CN" altLang="en-US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DC 12V</a:t>
                      </a:r>
                      <a:endParaRPr lang="zh-CN" altLang="en-US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/>
                        <a:t>Decoding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MPEG,ADPC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210 x 145 x 55 mm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Frequency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70Hz</a:t>
                      </a:r>
                      <a:r>
                        <a:rPr lang="zh-CN" alt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～</a:t>
                      </a: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12.5KHz</a:t>
                      </a:r>
                    </a:p>
                    <a:p>
                      <a:pPr algn="l"/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图片 15" descr="C:\Users\Administrator\Desktop\产品外观\产品外观\产品外观图片\主机及话筒处理\NM805\NM805-说明书.pn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45738" y="846315"/>
            <a:ext cx="3005289" cy="2655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96770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893" y="290012"/>
            <a:ext cx="2759502" cy="421677"/>
          </a:xfrm>
        </p:spPr>
      </p:pic>
      <p:pic>
        <p:nvPicPr>
          <p:cNvPr id="7" name="图片 6" descr="IMG_20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077" y="926090"/>
            <a:ext cx="3584396" cy="4057389"/>
          </a:xfrm>
          <a:prstGeom prst="rect">
            <a:avLst/>
          </a:prstGeom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5382" y="3320621"/>
            <a:ext cx="5705093" cy="113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上弧形箭头 14"/>
          <p:cNvSpPr/>
          <p:nvPr/>
        </p:nvSpPr>
        <p:spPr>
          <a:xfrm>
            <a:off x="4361688" y="1920240"/>
            <a:ext cx="3557016" cy="1280160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9976104" y="2817701"/>
            <a:ext cx="0" cy="1024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10442448" y="4258056"/>
            <a:ext cx="0" cy="1024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8586216" y="1527048"/>
            <a:ext cx="0" cy="21945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7050024" y="4175759"/>
            <a:ext cx="0" cy="12405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7918704" y="4184904"/>
            <a:ext cx="0" cy="12405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75914" y="5282184"/>
            <a:ext cx="1104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TF Card Slot </a:t>
            </a:r>
          </a:p>
          <a:p>
            <a:r>
              <a:rPr lang="en-US" altLang="zh-CN" sz="1400" b="1" dirty="0" smtClean="0"/>
              <a:t>(Reserved)</a:t>
            </a:r>
            <a:endParaRPr lang="zh-CN" alt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534156" y="2509924"/>
            <a:ext cx="88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RJ45 Port</a:t>
            </a:r>
            <a:endParaRPr lang="zh-CN" alt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069888" y="1280160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Line In/Out</a:t>
            </a:r>
            <a:endParaRPr lang="zh-CN" alt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599309" y="5438046"/>
            <a:ext cx="953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Relay </a:t>
            </a:r>
          </a:p>
          <a:p>
            <a:r>
              <a:rPr lang="en-US" altLang="zh-CN" sz="1400" b="1" dirty="0" smtClean="0"/>
              <a:t>Connector</a:t>
            </a:r>
            <a:endParaRPr lang="zh-CN" alt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923897" y="3931993"/>
            <a:ext cx="72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Power Switch</a:t>
            </a:r>
            <a:endParaRPr lang="zh-CN" alt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500739" y="5438046"/>
            <a:ext cx="1098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Power Input</a:t>
            </a:r>
            <a:endParaRPr lang="zh-CN" altLang="en-US" sz="1400" b="1" dirty="0"/>
          </a:p>
        </p:txBody>
      </p:sp>
      <p:cxnSp>
        <p:nvCxnSpPr>
          <p:cNvPr id="21" name="直接箭头连接符 20"/>
          <p:cNvCxnSpPr/>
          <p:nvPr/>
        </p:nvCxnSpPr>
        <p:spPr>
          <a:xfrm>
            <a:off x="5652373" y="4175759"/>
            <a:ext cx="100445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0320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1" y="219591"/>
            <a:ext cx="2759502" cy="4216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55280" y="260061"/>
            <a:ext cx="357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 IP Network Audio Terminal IPT-215</a:t>
            </a:r>
            <a:endParaRPr lang="zh-CN" altLang="en-US" dirty="0"/>
          </a:p>
        </p:txBody>
      </p:sp>
      <p:pic>
        <p:nvPicPr>
          <p:cNvPr id="15" name="图片 14" descr="IMG_10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541" y="1371600"/>
            <a:ext cx="2595827" cy="1910267"/>
          </a:xfrm>
          <a:prstGeom prst="rect">
            <a:avLst/>
          </a:prstGeom>
        </p:spPr>
      </p:pic>
      <p:sp>
        <p:nvSpPr>
          <p:cNvPr id="6" name="文本框 6"/>
          <p:cNvSpPr txBox="1"/>
          <p:nvPr/>
        </p:nvSpPr>
        <p:spPr>
          <a:xfrm>
            <a:off x="4648606" y="1115568"/>
            <a:ext cx="66133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Features:</a:t>
            </a:r>
          </a:p>
          <a:p>
            <a:endParaRPr lang="en-US" altLang="zh-CN" b="1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This network terminal with built-in digital amplifier2*15 at high quality sound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Empowered by high-speed dual-core (ARM + DSP) chip of industrial grade, startup in less than 1s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Compact in Size and easy to install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Support MP3, WMA, WAV and more decoding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With a standard RJ45 network interface and supports online firmware upgrade from long distance</a:t>
            </a:r>
          </a:p>
          <a:p>
            <a:endParaRPr kumimoji="1" lang="en-US" altLang="zh-CN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491540" y="3700891"/>
          <a:ext cx="9353243" cy="2223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6604"/>
                <a:gridCol w="3172968"/>
                <a:gridCol w="1783080"/>
                <a:gridCol w="2450591"/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altLang="zh-CN" sz="1400" dirty="0" smtClean="0"/>
                        <a:t>Specification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Network Protocol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IP, ARP, ICMP, DHCP, UDP, DNS, IGMP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Operating Temp.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0~65°C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Interface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10/100Base-TX, RJ45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Power Consumption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than 300mW</a:t>
                      </a:r>
                    </a:p>
                  </a:txBody>
                  <a:tcPr/>
                </a:tc>
              </a:tr>
              <a:tr h="368808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RMS Power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2 x 15W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Power Supply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DC 24V</a:t>
                      </a:r>
                      <a:endParaRPr lang="zh-CN" alt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Decoding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MPEG,ADPC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Product</a:t>
                      </a:r>
                      <a:r>
                        <a:rPr lang="en-US" altLang="zh-CN" sz="1200" baseline="0" dirty="0" smtClean="0"/>
                        <a:t> Size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133 x 100 x 26 mm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MIC Frequency Range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70Hz</a:t>
                      </a:r>
                      <a:r>
                        <a:rPr lang="zh-CN" alt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～</a:t>
                      </a: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12.5KHz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7808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325" y="219591"/>
            <a:ext cx="2759502" cy="421677"/>
          </a:xfrm>
          <a:prstGeom prst="rect">
            <a:avLst/>
          </a:prstGeom>
        </p:spPr>
      </p:pic>
      <p:pic>
        <p:nvPicPr>
          <p:cNvPr id="3" name="图片 2" descr="IMG_10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60" y="1675326"/>
            <a:ext cx="6885432" cy="2383573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3678894" y="2788920"/>
            <a:ext cx="1085130" cy="987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739086" y="2788920"/>
            <a:ext cx="1085130" cy="987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8034507" y="3108960"/>
            <a:ext cx="542565" cy="448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965150" y="3380232"/>
            <a:ext cx="932730" cy="396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>
            <a:stCxn id="4" idx="4"/>
          </p:cNvCxnSpPr>
          <p:nvPr/>
        </p:nvCxnSpPr>
        <p:spPr>
          <a:xfrm>
            <a:off x="4221459" y="3776472"/>
            <a:ext cx="3069" cy="13075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5449824" y="3776472"/>
            <a:ext cx="9144" cy="13075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7360920" y="3776472"/>
            <a:ext cx="0" cy="13075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8577072" y="3380232"/>
            <a:ext cx="149961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076688" y="3226343"/>
            <a:ext cx="1856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Power Supply (Adaptor)</a:t>
            </a:r>
            <a:endParaRPr lang="zh-CN" alt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20840" y="5084064"/>
            <a:ext cx="1435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Speaker Output</a:t>
            </a:r>
            <a:endParaRPr lang="zh-CN" alt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51248" y="5130231"/>
            <a:ext cx="1856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Reserved TF Card Slot</a:t>
            </a:r>
            <a:endParaRPr lang="zh-CN" alt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23132" y="5128742"/>
            <a:ext cx="928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RJ45 Port</a:t>
            </a:r>
            <a:endParaRPr lang="zh-CN" altLang="en-US" sz="1400" b="1" dirty="0"/>
          </a:p>
        </p:txBody>
      </p:sp>
    </p:spTree>
    <p:extLst>
      <p:ext uri="{BB962C8B-B14F-4D97-AF65-F5344CB8AC3E}">
        <p14:creationId xmlns="" xmlns:p14="http://schemas.microsoft.com/office/powerpoint/2010/main" val="629799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1" y="219591"/>
            <a:ext cx="2759502" cy="421677"/>
          </a:xfrm>
          <a:prstGeom prst="rect">
            <a:avLst/>
          </a:prstGeom>
        </p:spPr>
      </p:pic>
      <p:pic>
        <p:nvPicPr>
          <p:cNvPr id="3" name="图片 2" descr="IPC-615正面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73" y="1234440"/>
            <a:ext cx="2495370" cy="2427196"/>
          </a:xfrm>
          <a:prstGeom prst="rect">
            <a:avLst/>
          </a:prstGeom>
        </p:spPr>
      </p:pic>
      <p:sp>
        <p:nvSpPr>
          <p:cNvPr id="4" name="文本框 6"/>
          <p:cNvSpPr txBox="1"/>
          <p:nvPr/>
        </p:nvSpPr>
        <p:spPr>
          <a:xfrm>
            <a:off x="4209694" y="1234440"/>
            <a:ext cx="6613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Features:</a:t>
            </a:r>
          </a:p>
          <a:p>
            <a:pPr>
              <a:buFont typeface="Arial" pitchFamily="34" charset="0"/>
              <a:buChar char="•"/>
            </a:pPr>
            <a:endParaRPr lang="en-US" altLang="zh-CN" b="1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Support MP3, WMA, WAV and more decoding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With a standard RJ45 network interface and supports online firmware upgrade from long distance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This network ceiling loudspeaker integrated with network audio decoding, digital amplifier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Empowered by high-speed dual-core (ARM + DSP) chip of industrial grade, startup in less than 1s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Metal enclosure with fire dome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55280" y="260061"/>
            <a:ext cx="403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                        IP Ceiling Speaker   IPC-615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55280" y="597127"/>
            <a:ext cx="404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 IP Ceiling Speaker with </a:t>
            </a:r>
            <a:r>
              <a:rPr kumimoji="1" lang="en-US" altLang="zh-CN" b="1" dirty="0" err="1" smtClean="0"/>
              <a:t>PoE</a:t>
            </a:r>
            <a:r>
              <a:rPr kumimoji="1" lang="en-US" altLang="zh-CN" b="1" dirty="0" smtClean="0"/>
              <a:t>  IPC-615POE</a:t>
            </a:r>
            <a:endParaRPr lang="zh-CN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061773" y="3999992"/>
          <a:ext cx="10267644" cy="2223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95"/>
                <a:gridCol w="3554636"/>
                <a:gridCol w="2050636"/>
                <a:gridCol w="2779777"/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altLang="zh-CN" sz="1400" dirty="0" smtClean="0"/>
                        <a:t>Specification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Network Protocol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TCP/UDP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Frequency Response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100Hz</a:t>
                      </a:r>
                      <a:r>
                        <a:rPr lang="zh-CN" alt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～</a:t>
                      </a: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18KHz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Interface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10/100Base-TX, RJ45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Installation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Ceiling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Max.</a:t>
                      </a:r>
                      <a:r>
                        <a:rPr lang="en-US" altLang="zh-CN" sz="1200" baseline="0" dirty="0" smtClean="0"/>
                        <a:t> SPL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96dB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Enclosure</a:t>
                      </a:r>
                      <a:r>
                        <a:rPr lang="en-US" altLang="zh-CN" sz="1200" baseline="0" dirty="0" smtClean="0"/>
                        <a:t> Material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Metal</a:t>
                      </a:r>
                    </a:p>
                  </a:txBody>
                  <a:tcPr/>
                </a:tc>
              </a:tr>
              <a:tr h="3688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Decoding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MP3/WMA/WAV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Power Supply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DC 24V </a:t>
                      </a:r>
                      <a:endParaRPr lang="zh-CN" alt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Rated</a:t>
                      </a:r>
                      <a:r>
                        <a:rPr lang="en-US" altLang="zh-CN" sz="1200" baseline="0" dirty="0" smtClean="0"/>
                        <a:t> Power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Product</a:t>
                      </a:r>
                      <a:r>
                        <a:rPr lang="en-US" altLang="zh-CN" sz="1200" baseline="0" dirty="0" smtClean="0"/>
                        <a:t> Size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Dia. 200 x 90 mm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89193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14" y="219591"/>
            <a:ext cx="2759502" cy="421677"/>
          </a:xfrm>
          <a:prstGeom prst="rect">
            <a:avLst/>
          </a:prstGeom>
        </p:spPr>
      </p:pic>
      <p:pic>
        <p:nvPicPr>
          <p:cNvPr id="3" name="图片 2" descr="IPC-6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969" y="1033715"/>
            <a:ext cx="2158217" cy="1967673"/>
          </a:xfrm>
          <a:prstGeom prst="rect">
            <a:avLst/>
          </a:prstGeom>
        </p:spPr>
      </p:pic>
      <p:pic>
        <p:nvPicPr>
          <p:cNvPr id="4" name="图片 3" descr="IPC-615PO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84" y="358091"/>
            <a:ext cx="2083763" cy="2286968"/>
          </a:xfrm>
          <a:prstGeom prst="rect">
            <a:avLst/>
          </a:prstGeom>
        </p:spPr>
      </p:pic>
      <p:pic>
        <p:nvPicPr>
          <p:cNvPr id="7" name="图片 6" descr="cut ho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739" y="4824460"/>
            <a:ext cx="1011316" cy="1585582"/>
          </a:xfrm>
          <a:prstGeom prst="rect">
            <a:avLst/>
          </a:prstGeom>
        </p:spPr>
      </p:pic>
      <p:pic>
        <p:nvPicPr>
          <p:cNvPr id="8" name="图片 7" descr="fix i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9274" y="4960204"/>
            <a:ext cx="2565173" cy="784351"/>
          </a:xfrm>
          <a:prstGeom prst="rect">
            <a:avLst/>
          </a:prstGeom>
        </p:spPr>
      </p:pic>
      <p:pic>
        <p:nvPicPr>
          <p:cNvPr id="9" name="图片 8" descr="Put in speake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4216" y="4732127"/>
            <a:ext cx="2504626" cy="11662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5906" y="4455128"/>
            <a:ext cx="2776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/>
              <a:t>1. Cut a hole at Dia.175mm in the ceiling</a:t>
            </a:r>
            <a:endParaRPr lang="zh-CN" alt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61756" y="4453712"/>
            <a:ext cx="2874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/>
              <a:t>2. After wiring, lift the clips of the speaker</a:t>
            </a:r>
            <a:endParaRPr lang="zh-CN" alt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51965" y="4453712"/>
            <a:ext cx="2866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/>
              <a:t>3. Fix the speaker inside the hole carefully</a:t>
            </a:r>
            <a:endParaRPr lang="zh-CN" altLang="en-US" sz="1200" b="1" dirty="0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7477642" y="2017552"/>
            <a:ext cx="265327" cy="6217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7212466" y="2785648"/>
            <a:ext cx="530503" cy="329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41769" y="1813405"/>
            <a:ext cx="2364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/>
              <a:t>Connect to </a:t>
            </a:r>
            <a:r>
              <a:rPr lang="en-US" altLang="zh-CN" sz="1200" b="1" dirty="0" smtClean="0"/>
              <a:t>*SWITCH HUB with </a:t>
            </a:r>
            <a:r>
              <a:rPr lang="en-US" altLang="zh-CN" sz="1200" b="1" dirty="0" err="1" smtClean="0"/>
              <a:t>PoE</a:t>
            </a:r>
            <a:r>
              <a:rPr lang="en-US" altLang="zh-CN" sz="1200" b="1" dirty="0" smtClean="0"/>
              <a:t> power </a:t>
            </a:r>
            <a:r>
              <a:rPr lang="en-US" altLang="zh-CN" sz="1200" b="1" dirty="0" smtClean="0"/>
              <a:t>supply</a:t>
            </a:r>
            <a:endParaRPr lang="zh-CN" alt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435760" y="3114832"/>
            <a:ext cx="2540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/>
              <a:t>Connect to switch hub</a:t>
            </a:r>
            <a:r>
              <a:rPr lang="zh-CN" altLang="en-US" sz="1200" b="1" dirty="0" smtClean="0"/>
              <a:t> </a:t>
            </a:r>
            <a:r>
              <a:rPr lang="en-US" altLang="zh-CN" sz="1200" b="1" dirty="0" smtClean="0"/>
              <a:t>by Cat.5 cable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73266" y="1740553"/>
            <a:ext cx="1878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/>
              <a:t>For DC 24V power adaptor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28842" y="618216"/>
            <a:ext cx="966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0000FF"/>
                </a:solidFill>
              </a:rPr>
              <a:t>IPC-615 rear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48773" y="618216"/>
            <a:ext cx="1228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0000FF"/>
                </a:solidFill>
              </a:rPr>
              <a:t>IPC-615POE rear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66714" y="4069080"/>
            <a:ext cx="13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Installation:</a:t>
            </a:r>
            <a:endParaRPr lang="zh-CN" alt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V="1">
            <a:off x="2387397" y="2786013"/>
            <a:ext cx="2620390" cy="43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直接箭头连接符 27"/>
          <p:cNvCxnSpPr>
            <a:endCxn id="1026" idx="2"/>
          </p:cNvCxnSpPr>
          <p:nvPr/>
        </p:nvCxnSpPr>
        <p:spPr>
          <a:xfrm>
            <a:off x="2642616" y="2459736"/>
            <a:ext cx="1054976" cy="32627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85906" y="3284249"/>
            <a:ext cx="4634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</a:rPr>
              <a:t>* OUTPUT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POWER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OF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EACH PORT IS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REQUIRED TO BE 30W OR ABOVE</a:t>
            </a:r>
            <a:endParaRPr lang="zh-CN" altLang="en-US" sz="1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408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1" y="219591"/>
            <a:ext cx="2759502" cy="421677"/>
          </a:xfrm>
          <a:prstGeom prst="rect">
            <a:avLst/>
          </a:prstGeom>
        </p:spPr>
      </p:pic>
      <p:sp>
        <p:nvSpPr>
          <p:cNvPr id="4" name="文本框 6"/>
          <p:cNvSpPr txBox="1"/>
          <p:nvPr/>
        </p:nvSpPr>
        <p:spPr>
          <a:xfrm>
            <a:off x="1061773" y="1234440"/>
            <a:ext cx="6613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Features:</a:t>
            </a:r>
          </a:p>
          <a:p>
            <a:pPr>
              <a:buFont typeface="Arial" pitchFamily="34" charset="0"/>
              <a:buChar char="•"/>
            </a:pPr>
            <a:endParaRPr lang="en-US" altLang="zh-CN" b="1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The network wall loudspeaker integrated with network audio decoding, digital amplifier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Empowered by high-speed dual-core (ARM + DSP) chip of industrial grade, startup in less than 1s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IP55 water-proof, good for both in and outdoor application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Support MP3, WMA, WAV and more decoding</a:t>
            </a:r>
          </a:p>
          <a:p>
            <a:pPr>
              <a:buFont typeface="Arial" pitchFamily="34" charset="0"/>
              <a:buChar char="•"/>
            </a:pPr>
            <a:endParaRPr lang="en-US" altLang="zh-CN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/>
              <a:t>With a standard RJ45 network interface and supports online firmware upgrade from long distance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5512" y="260061"/>
            <a:ext cx="390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                        IP Wall Speaker   IPW-430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25512" y="597127"/>
            <a:ext cx="392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 IP Wall Speaker with </a:t>
            </a:r>
            <a:r>
              <a:rPr kumimoji="1" lang="en-US" altLang="zh-CN" b="1" dirty="0" err="1" smtClean="0"/>
              <a:t>PoE</a:t>
            </a:r>
            <a:r>
              <a:rPr kumimoji="1" lang="en-US" altLang="zh-CN" b="1" dirty="0" smtClean="0"/>
              <a:t>  IPW-415POE</a:t>
            </a:r>
            <a:endParaRPr lang="zh-CN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061773" y="3999992"/>
          <a:ext cx="9865308" cy="2223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826"/>
                <a:gridCol w="3073001"/>
                <a:gridCol w="2066544"/>
                <a:gridCol w="2916937"/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altLang="zh-CN" sz="1400" dirty="0" smtClean="0"/>
                        <a:t>Specification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Network Protocol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TCP/UDP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Frequency Response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80Hz</a:t>
                      </a:r>
                      <a:r>
                        <a:rPr lang="zh-CN" alt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～</a:t>
                      </a: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20KHz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Interface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10/100Base-TX, RJ45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Installation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Wall Mounted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Max.</a:t>
                      </a:r>
                      <a:r>
                        <a:rPr lang="en-US" altLang="zh-CN" sz="1200" baseline="0" dirty="0" smtClean="0"/>
                        <a:t> SPL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101dB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Enclosure</a:t>
                      </a:r>
                      <a:r>
                        <a:rPr lang="en-US" altLang="zh-CN" sz="1200" baseline="0" dirty="0" smtClean="0"/>
                        <a:t> Material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ABS</a:t>
                      </a:r>
                    </a:p>
                  </a:txBody>
                  <a:tcPr/>
                </a:tc>
              </a:tr>
              <a:tr h="3688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Decoding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MP3/WMA/WAV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Power Supply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DC 24V </a:t>
                      </a:r>
                      <a:endParaRPr lang="zh-CN" alt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Rated</a:t>
                      </a:r>
                      <a:r>
                        <a:rPr lang="en-US" altLang="zh-CN" sz="1200" baseline="0" dirty="0" smtClean="0"/>
                        <a:t> Power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30W  / 15W (for </a:t>
                      </a:r>
                      <a:r>
                        <a:rPr lang="en-US" altLang="zh-CN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PoE</a:t>
                      </a: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version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/>
                        <a:t>Product</a:t>
                      </a:r>
                      <a:r>
                        <a:rPr lang="en-US" altLang="zh-CN" sz="1200" baseline="0" dirty="0" smtClean="0"/>
                        <a:t> Size</a:t>
                      </a:r>
                      <a:endParaRPr lang="zh-CN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296 x 196 x 157 mm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图片 7" descr="IPW-415POE正面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096" y="1234440"/>
            <a:ext cx="1674253" cy="24803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9193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1013</TotalTime>
  <Words>992</Words>
  <Application>Microsoft Office PowerPoint</Application>
  <PresentationFormat>自定义</PresentationFormat>
  <Paragraphs>249</Paragraphs>
  <Slides>12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Administrator</cp:lastModifiedBy>
  <cp:revision>126</cp:revision>
  <dcterms:created xsi:type="dcterms:W3CDTF">2017-11-23T06:36:52Z</dcterms:created>
  <dcterms:modified xsi:type="dcterms:W3CDTF">2017-12-07T08:44:35Z</dcterms:modified>
</cp:coreProperties>
</file>